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B695D43-9B5E-4835-9D59-055F7C88420C}">
  <a:tblStyle styleId="{9B695D43-9B5E-4835-9D59-055F7C8842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cf901f262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cf901f262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 min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d12c43545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d12c43545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 min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cf901f262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cf901f262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 min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cfa1cd924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cfa1cd924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 min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d12c43545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d12c43545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 min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d1315cbf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d1315cbf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 min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cf901f262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cf901f262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 min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cf901f262a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cf901f262a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 min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cf8d33a678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cf8d33a678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 min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cf8d33a67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cf8d33a67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 min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cf8d33a678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cf8d33a678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 min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cf8d33a67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cf8d33a67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 min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cf8d33a678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cf8d33a678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 min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cfa1cd924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cfa1cd924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 min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cf901f262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cf901f262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 min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cf901f262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cf901f262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 min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6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8.gif"/><Relationship Id="rId5" Type="http://schemas.openxmlformats.org/officeDocument/2006/relationships/image" Target="../media/image15.png"/><Relationship Id="rId6" Type="http://schemas.openxmlformats.org/officeDocument/2006/relationships/hyperlink" Target="https://neuralprophet.com" TargetMode="External"/><Relationship Id="rId7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hyperlink" Target="mailto:cpelayo@bu.edu" TargetMode="External"/><Relationship Id="rId5" Type="http://schemas.openxmlformats.org/officeDocument/2006/relationships/hyperlink" Target="https://www.linkedin.com/in/carmenpelayofernandez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hyperlink" Target="https://emojipedia.org/handshak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hyperlink" Target="https://emojipedia.org/warning" TargetMode="External"/><Relationship Id="rId6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hyperlink" Target="https://emojipedia.org/round-pushpin" TargetMode="External"/><Relationship Id="rId7" Type="http://schemas.openxmlformats.org/officeDocument/2006/relationships/hyperlink" Target="https://dev.meteostat.net/python/" TargetMode="External"/><Relationship Id="rId8" Type="http://schemas.openxmlformats.org/officeDocument/2006/relationships/hyperlink" Target="https://emojipedia.org/warning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hyperlink" Target="https://huggingface.co/nlptown/bert-base-multilingual-uncased-sentiment" TargetMode="External"/><Relationship Id="rId5" Type="http://schemas.openxmlformats.org/officeDocument/2006/relationships/hyperlink" Target="https://huggingface.co/finiteautomata/bertweet-base-sentiment-analysis" TargetMode="External"/><Relationship Id="rId6" Type="http://schemas.openxmlformats.org/officeDocument/2006/relationships/hyperlink" Target="https://huggingface.co/fhamborg/roberta-targeted-sentiment-classification-newsarticles" TargetMode="External"/><Relationship Id="rId7" Type="http://schemas.openxmlformats.org/officeDocument/2006/relationships/image" Target="../media/image3.png"/><Relationship Id="rId8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4164855" y="693300"/>
            <a:ext cx="52842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Deep-Learning </a:t>
            </a:r>
            <a:endParaRPr b="1" sz="3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chemeClr val="dk2"/>
                </a:solidFill>
                <a:highlight>
                  <a:srgbClr val="F3F3F3"/>
                </a:highlight>
                <a:latin typeface="Calibri"/>
                <a:ea typeface="Calibri"/>
                <a:cs typeface="Calibri"/>
                <a:sym typeface="Calibri"/>
              </a:rPr>
              <a:t>Restaurant Demand </a:t>
            </a:r>
            <a:r>
              <a:rPr b="1" lang="es" sz="3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Forecasting</a:t>
            </a:r>
            <a:endParaRPr b="1" sz="3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4164850" y="2745900"/>
            <a:ext cx="5284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Carmen Pelayo Fernández</a:t>
            </a:r>
            <a:endParaRPr sz="2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25" y="4524751"/>
            <a:ext cx="821826" cy="36845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1109275" y="4524750"/>
            <a:ext cx="39732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Faculty of Computing and Data Sciences</a:t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4164850" y="3277125"/>
            <a:ext cx="5284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April 2024</a:t>
            </a:r>
            <a:endParaRPr sz="17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6163775" y="4483825"/>
            <a:ext cx="25266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CDS DS 598 - Deep Learning </a:t>
            </a:r>
            <a:endParaRPr b="1"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425" y="617100"/>
            <a:ext cx="3201100" cy="320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25" y="4524751"/>
            <a:ext cx="821826" cy="36845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2"/>
          <p:cNvSpPr txBox="1"/>
          <p:nvPr>
            <p:ph idx="1" type="subTitle"/>
          </p:nvPr>
        </p:nvSpPr>
        <p:spPr>
          <a:xfrm>
            <a:off x="1109275" y="4524750"/>
            <a:ext cx="39732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Faculty of Computing and Data Sciences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6163775" y="4483825"/>
            <a:ext cx="25266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Carmen Pelayo Fernández</a:t>
            </a:r>
            <a:endParaRPr b="1"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84200" y="295275"/>
            <a:ext cx="90597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59595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3.1</a:t>
            </a:r>
            <a:r>
              <a:rPr b="1" lang="es" sz="2400">
                <a:solidFill>
                  <a:srgbClr val="59595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. Modeling → AutoRegressive Integrated Moving Average (ARIMA) </a:t>
            </a:r>
            <a:endParaRPr b="1" sz="2400">
              <a:solidFill>
                <a:srgbClr val="59595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22"/>
          <p:cNvPicPr preferRelativeResize="0"/>
          <p:nvPr/>
        </p:nvPicPr>
        <p:blipFill rotWithShape="1">
          <a:blip r:embed="rId4">
            <a:alphaModFix/>
          </a:blip>
          <a:srcRect b="0" l="0" r="0" t="3716"/>
          <a:stretch/>
        </p:blipFill>
        <p:spPr>
          <a:xfrm>
            <a:off x="1707175" y="1042250"/>
            <a:ext cx="5778975" cy="292056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 txBox="1"/>
          <p:nvPr/>
        </p:nvSpPr>
        <p:spPr>
          <a:xfrm>
            <a:off x="3871550" y="3962825"/>
            <a:ext cx="14850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MAPE 0.3348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25" y="4524751"/>
            <a:ext cx="821826" cy="36845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 txBox="1"/>
          <p:nvPr>
            <p:ph idx="1" type="subTitle"/>
          </p:nvPr>
        </p:nvSpPr>
        <p:spPr>
          <a:xfrm>
            <a:off x="1109275" y="4524750"/>
            <a:ext cx="39732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Faculty of Computing and Data Sciences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3"/>
          <p:cNvSpPr txBox="1"/>
          <p:nvPr/>
        </p:nvSpPr>
        <p:spPr>
          <a:xfrm>
            <a:off x="6163775" y="4483825"/>
            <a:ext cx="25266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Carmen Pelayo Fernández</a:t>
            </a:r>
            <a:endParaRPr b="1"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3"/>
          <p:cNvSpPr txBox="1"/>
          <p:nvPr/>
        </p:nvSpPr>
        <p:spPr>
          <a:xfrm>
            <a:off x="136750" y="295275"/>
            <a:ext cx="88671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59595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3.2. Modeling → Exponential Smoothing (Holt-Winters Method)</a:t>
            </a:r>
            <a:endParaRPr b="1" sz="2400">
              <a:solidFill>
                <a:srgbClr val="59595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4375" y="1046025"/>
            <a:ext cx="5675249" cy="291339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3"/>
          <p:cNvSpPr txBox="1"/>
          <p:nvPr/>
        </p:nvSpPr>
        <p:spPr>
          <a:xfrm>
            <a:off x="3932925" y="3959425"/>
            <a:ext cx="14850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MAPE 0.4205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25" y="4524751"/>
            <a:ext cx="821826" cy="36845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4"/>
          <p:cNvSpPr txBox="1"/>
          <p:nvPr>
            <p:ph idx="1" type="subTitle"/>
          </p:nvPr>
        </p:nvSpPr>
        <p:spPr>
          <a:xfrm>
            <a:off x="1109275" y="4524750"/>
            <a:ext cx="39732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Faculty of Computing and Data Sciences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4"/>
          <p:cNvSpPr txBox="1"/>
          <p:nvPr/>
        </p:nvSpPr>
        <p:spPr>
          <a:xfrm>
            <a:off x="6163775" y="4483825"/>
            <a:ext cx="25266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Carmen Pelayo Fernández</a:t>
            </a:r>
            <a:endParaRPr b="1"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4"/>
          <p:cNvSpPr txBox="1"/>
          <p:nvPr/>
        </p:nvSpPr>
        <p:spPr>
          <a:xfrm>
            <a:off x="746800" y="295275"/>
            <a:ext cx="77100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59595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3.3. Modeling → Long Short-Term Memory (LSTM)</a:t>
            </a:r>
            <a:endParaRPr b="1" sz="2400">
              <a:solidFill>
                <a:srgbClr val="59595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24"/>
          <p:cNvPicPr preferRelativeResize="0"/>
          <p:nvPr/>
        </p:nvPicPr>
        <p:blipFill rotWithShape="1">
          <a:blip r:embed="rId4">
            <a:alphaModFix/>
          </a:blip>
          <a:srcRect b="0" l="704" r="0" t="0"/>
          <a:stretch/>
        </p:blipFill>
        <p:spPr>
          <a:xfrm>
            <a:off x="894075" y="971175"/>
            <a:ext cx="7408551" cy="33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4"/>
          <p:cNvSpPr/>
          <p:nvPr/>
        </p:nvSpPr>
        <p:spPr>
          <a:xfrm>
            <a:off x="2177300" y="3807675"/>
            <a:ext cx="1115100" cy="3261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4"/>
          <p:cNvSpPr/>
          <p:nvPr/>
        </p:nvSpPr>
        <p:spPr>
          <a:xfrm>
            <a:off x="2361250" y="4005325"/>
            <a:ext cx="1115100" cy="3261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25" y="4524751"/>
            <a:ext cx="821826" cy="3684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5"/>
          <p:cNvSpPr txBox="1"/>
          <p:nvPr>
            <p:ph idx="1" type="subTitle"/>
          </p:nvPr>
        </p:nvSpPr>
        <p:spPr>
          <a:xfrm>
            <a:off x="1109275" y="4524750"/>
            <a:ext cx="39732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Faculty of Computing and Data Sciences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5"/>
          <p:cNvSpPr txBox="1"/>
          <p:nvPr/>
        </p:nvSpPr>
        <p:spPr>
          <a:xfrm>
            <a:off x="6163775" y="4483825"/>
            <a:ext cx="25266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Carmen Pelayo Fernández</a:t>
            </a:r>
            <a:endParaRPr b="1"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5"/>
          <p:cNvSpPr txBox="1"/>
          <p:nvPr/>
        </p:nvSpPr>
        <p:spPr>
          <a:xfrm>
            <a:off x="746800" y="295275"/>
            <a:ext cx="77100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59595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3.4. Modeling → Neural Prophet</a:t>
            </a:r>
            <a:endParaRPr b="1" sz="2400">
              <a:solidFill>
                <a:srgbClr val="59595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p25"/>
          <p:cNvPicPr preferRelativeResize="0"/>
          <p:nvPr/>
        </p:nvPicPr>
        <p:blipFill rotWithShape="1">
          <a:blip r:embed="rId4">
            <a:alphaModFix/>
          </a:blip>
          <a:srcRect b="592" l="-1500" r="1499" t="583"/>
          <a:stretch/>
        </p:blipFill>
        <p:spPr>
          <a:xfrm>
            <a:off x="2732325" y="1577750"/>
            <a:ext cx="5810801" cy="281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5"/>
          <p:cNvPicPr preferRelativeResize="0"/>
          <p:nvPr/>
        </p:nvPicPr>
        <p:blipFill rotWithShape="1">
          <a:blip r:embed="rId5">
            <a:alphaModFix/>
          </a:blip>
          <a:srcRect b="0" l="0" r="24465" t="4452"/>
          <a:stretch/>
        </p:blipFill>
        <p:spPr>
          <a:xfrm>
            <a:off x="4813900" y="894050"/>
            <a:ext cx="4242161" cy="45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5"/>
          <p:cNvSpPr txBox="1"/>
          <p:nvPr/>
        </p:nvSpPr>
        <p:spPr>
          <a:xfrm>
            <a:off x="2271975" y="4031425"/>
            <a:ext cx="9045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API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8725" y="1209025"/>
            <a:ext cx="2958788" cy="230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25" y="4524751"/>
            <a:ext cx="821826" cy="36845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6"/>
          <p:cNvSpPr txBox="1"/>
          <p:nvPr>
            <p:ph idx="1" type="subTitle"/>
          </p:nvPr>
        </p:nvSpPr>
        <p:spPr>
          <a:xfrm>
            <a:off x="1109275" y="4524750"/>
            <a:ext cx="39732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Faculty of Computing and Data Sciences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6"/>
          <p:cNvSpPr txBox="1"/>
          <p:nvPr/>
        </p:nvSpPr>
        <p:spPr>
          <a:xfrm>
            <a:off x="6163775" y="4483825"/>
            <a:ext cx="25266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Carmen Pelayo Fernández</a:t>
            </a:r>
            <a:endParaRPr b="1"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6"/>
          <p:cNvSpPr txBox="1"/>
          <p:nvPr/>
        </p:nvSpPr>
        <p:spPr>
          <a:xfrm>
            <a:off x="746800" y="295275"/>
            <a:ext cx="77100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59595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3.4. Modeling → Neural Prophet</a:t>
            </a:r>
            <a:endParaRPr b="1" sz="2400">
              <a:solidFill>
                <a:srgbClr val="59595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p26"/>
          <p:cNvPicPr preferRelativeResize="0"/>
          <p:nvPr/>
        </p:nvPicPr>
        <p:blipFill rotWithShape="1">
          <a:blip r:embed="rId4">
            <a:alphaModFix/>
          </a:blip>
          <a:srcRect b="0" l="0" r="0" t="4552"/>
          <a:stretch/>
        </p:blipFill>
        <p:spPr>
          <a:xfrm>
            <a:off x="1637425" y="1096075"/>
            <a:ext cx="5869174" cy="295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6"/>
          <p:cNvSpPr txBox="1"/>
          <p:nvPr/>
        </p:nvSpPr>
        <p:spPr>
          <a:xfrm>
            <a:off x="3932925" y="4061850"/>
            <a:ext cx="14850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MAPE </a:t>
            </a:r>
            <a:r>
              <a:rPr b="1" lang="e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0.1676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25" y="4524751"/>
            <a:ext cx="821826" cy="36845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7"/>
          <p:cNvSpPr txBox="1"/>
          <p:nvPr>
            <p:ph idx="1" type="subTitle"/>
          </p:nvPr>
        </p:nvSpPr>
        <p:spPr>
          <a:xfrm>
            <a:off x="1109275" y="4524750"/>
            <a:ext cx="39732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Faculty of Computing and Data Sciences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7"/>
          <p:cNvSpPr txBox="1"/>
          <p:nvPr/>
        </p:nvSpPr>
        <p:spPr>
          <a:xfrm>
            <a:off x="6163775" y="4483825"/>
            <a:ext cx="25266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Carmen Pelayo Fernández</a:t>
            </a:r>
            <a:endParaRPr b="1"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7"/>
          <p:cNvSpPr txBox="1"/>
          <p:nvPr/>
        </p:nvSpPr>
        <p:spPr>
          <a:xfrm>
            <a:off x="228725" y="305775"/>
            <a:ext cx="86910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59595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3.4. Modeling → Neural Basis Expansion Analysis Time Series (N-BEATS)</a:t>
            </a:r>
            <a:endParaRPr b="1" sz="2100">
              <a:solidFill>
                <a:srgbClr val="59595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7"/>
          <p:cNvSpPr txBox="1"/>
          <p:nvPr/>
        </p:nvSpPr>
        <p:spPr>
          <a:xfrm>
            <a:off x="3932925" y="4061850"/>
            <a:ext cx="14850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MAPE 0.2308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30" name="Google Shape;23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0250" y="1029075"/>
            <a:ext cx="5723098" cy="293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6800" y="805925"/>
            <a:ext cx="2646425" cy="146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725" y="4524751"/>
            <a:ext cx="821826" cy="36845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8"/>
          <p:cNvSpPr txBox="1"/>
          <p:nvPr>
            <p:ph idx="1" type="subTitle"/>
          </p:nvPr>
        </p:nvSpPr>
        <p:spPr>
          <a:xfrm>
            <a:off x="1109275" y="4524750"/>
            <a:ext cx="39732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Faculty of Computing and Data Sciences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8"/>
          <p:cNvSpPr txBox="1"/>
          <p:nvPr/>
        </p:nvSpPr>
        <p:spPr>
          <a:xfrm>
            <a:off x="6163775" y="4483825"/>
            <a:ext cx="25266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Carmen Pelayo Fernández</a:t>
            </a:r>
            <a:endParaRPr b="1"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8"/>
          <p:cNvSpPr txBox="1"/>
          <p:nvPr/>
        </p:nvSpPr>
        <p:spPr>
          <a:xfrm>
            <a:off x="1109275" y="295275"/>
            <a:ext cx="67818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59595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1" lang="es" sz="2400">
                <a:solidFill>
                  <a:srgbClr val="59595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. Results</a:t>
            </a:r>
            <a:endParaRPr b="1" sz="2400">
              <a:solidFill>
                <a:srgbClr val="59595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8"/>
          <p:cNvSpPr txBox="1"/>
          <p:nvPr/>
        </p:nvSpPr>
        <p:spPr>
          <a:xfrm>
            <a:off x="305025" y="1403850"/>
            <a:ext cx="59325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📐 </a:t>
            </a:r>
            <a:r>
              <a:rPr b="1" lang="es">
                <a:solidFill>
                  <a:schemeClr val="dk2"/>
                </a:solidFill>
                <a:highlight>
                  <a:srgbClr val="EFEFEF"/>
                </a:highlight>
                <a:latin typeface="Calibri"/>
                <a:ea typeface="Calibri"/>
                <a:cs typeface="Calibri"/>
                <a:sym typeface="Calibri"/>
              </a:rPr>
              <a:t>Evaluation metric = Mean Absolute Percentage Error (MAPE)</a:t>
            </a:r>
            <a:endParaRPr b="1">
              <a:solidFill>
                <a:schemeClr val="dk2"/>
              </a:solidFill>
              <a:highlight>
                <a:srgbClr val="EFEFE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8"/>
          <p:cNvSpPr/>
          <p:nvPr/>
        </p:nvSpPr>
        <p:spPr>
          <a:xfrm>
            <a:off x="5490200" y="1528263"/>
            <a:ext cx="336600" cy="20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8"/>
          <p:cNvSpPr txBox="1"/>
          <p:nvPr/>
        </p:nvSpPr>
        <p:spPr>
          <a:xfrm>
            <a:off x="307600" y="809963"/>
            <a:ext cx="85629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🔎 </a:t>
            </a:r>
            <a:r>
              <a:rPr b="1" lang="es">
                <a:solidFill>
                  <a:schemeClr val="dk2"/>
                </a:solidFill>
                <a:highlight>
                  <a:srgbClr val="EFEFEF"/>
                </a:highlight>
                <a:latin typeface="Calibri"/>
                <a:ea typeface="Calibri"/>
                <a:cs typeface="Calibri"/>
                <a:sym typeface="Calibri"/>
              </a:rPr>
              <a:t>Holdout Testing</a:t>
            </a:r>
            <a:r>
              <a:rPr lang="e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→ </a:t>
            </a:r>
            <a:r>
              <a:rPr lang="es">
                <a:solidFill>
                  <a:schemeClr val="dk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01/01/2006-11/30/2023 (</a:t>
            </a:r>
            <a:r>
              <a:rPr b="1" lang="es">
                <a:solidFill>
                  <a:schemeClr val="dk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training data</a:t>
            </a:r>
            <a:r>
              <a:rPr lang="es">
                <a:solidFill>
                  <a:schemeClr val="dk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) + 12/01/2023-12/31/2023 (</a:t>
            </a:r>
            <a:r>
              <a:rPr b="1" lang="es">
                <a:solidFill>
                  <a:schemeClr val="dk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test data</a:t>
            </a:r>
            <a:r>
              <a:rPr lang="es">
                <a:solidFill>
                  <a:schemeClr val="dk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).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43" name="Google Shape;243;p28"/>
          <p:cNvGraphicFramePr/>
          <p:nvPr/>
        </p:nvGraphicFramePr>
        <p:xfrm>
          <a:off x="375275" y="1999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{9B695D43-9B5E-4835-9D59-055F7C88420C}</a:tableStyleId>
              </a:tblPr>
              <a:tblGrid>
                <a:gridCol w="1307600"/>
                <a:gridCol w="1814900"/>
                <a:gridCol w="1731300"/>
                <a:gridCol w="1793100"/>
                <a:gridCol w="1746525"/>
              </a:tblGrid>
              <a:tr h="567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ARIMA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Exponential Smoothing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NeuralProphet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N-BEATS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</a:tr>
              <a:tr h="283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Forecasting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Classic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Classic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Deep Learning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Deep Learning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1081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Configuration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Order: (2,1,5)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Seasonal Order: (1,1,1) [7]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With intervention analysis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Trend: Additive, Seasonality: Additive, Optimizer: Powell, 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Seasonality regularization: 50, Hidden layers: 50, Epochs: 60, Batch size: 2000, 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Backcast Length: 7, Batch size: 2000, Hidden layers: 50, Optimizer: AdamW, Learning rate: 0.001</a:t>
                      </a:r>
                      <a:endParaRPr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MAPE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0.2837</a:t>
                      </a:r>
                      <a:endParaRPr sz="1200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0.4259</a:t>
                      </a:r>
                      <a:endParaRPr sz="1200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0.1676</a:t>
                      </a:r>
                      <a:endParaRPr sz="1200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0.2308</a:t>
                      </a:r>
                      <a:endParaRPr sz="1200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25" y="4524751"/>
            <a:ext cx="821826" cy="36845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9"/>
          <p:cNvSpPr txBox="1"/>
          <p:nvPr>
            <p:ph idx="1" type="subTitle"/>
          </p:nvPr>
        </p:nvSpPr>
        <p:spPr>
          <a:xfrm>
            <a:off x="1109275" y="4524750"/>
            <a:ext cx="39732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Faculty of Computing and Data Sciences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9"/>
          <p:cNvSpPr txBox="1"/>
          <p:nvPr/>
        </p:nvSpPr>
        <p:spPr>
          <a:xfrm>
            <a:off x="6163775" y="4483825"/>
            <a:ext cx="25266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Carmen Pelayo Fernández</a:t>
            </a:r>
            <a:endParaRPr b="1"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9"/>
          <p:cNvSpPr txBox="1"/>
          <p:nvPr/>
        </p:nvSpPr>
        <p:spPr>
          <a:xfrm>
            <a:off x="1181100" y="1074425"/>
            <a:ext cx="6781800" cy="13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59595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Thanks!</a:t>
            </a:r>
            <a:endParaRPr b="1" sz="4800">
              <a:solidFill>
                <a:srgbClr val="59595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59595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Any Questions?</a:t>
            </a:r>
            <a:endParaRPr b="1" sz="2400">
              <a:solidFill>
                <a:srgbClr val="59595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9"/>
          <p:cNvSpPr txBox="1"/>
          <p:nvPr/>
        </p:nvSpPr>
        <p:spPr>
          <a:xfrm>
            <a:off x="1944900" y="2509275"/>
            <a:ext cx="5254200" cy="13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cpelayo@bu.edu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https://www.linkedin.com/in/carmenpelayofernandez/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25" y="4524751"/>
            <a:ext cx="821826" cy="36845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1109275" y="4524750"/>
            <a:ext cx="39732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Faculty of Computing and Data Sciences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1109275" y="295275"/>
            <a:ext cx="67818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alibri"/>
              <a:buAutoNum type="arabicPeriod"/>
            </a:pPr>
            <a:r>
              <a:rPr b="1" lang="es" sz="2400">
                <a:solidFill>
                  <a:srgbClr val="59595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Context &amp; Motivation</a:t>
            </a:r>
            <a:endParaRPr b="1" sz="2400">
              <a:solidFill>
                <a:srgbClr val="59595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6163775" y="4483825"/>
            <a:ext cx="25266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Carmen Pelayo Fernández</a:t>
            </a:r>
            <a:endParaRPr b="1"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4520" y="1600450"/>
            <a:ext cx="2644650" cy="19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641625" y="1572563"/>
            <a:ext cx="4638600" cy="21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💼 </a:t>
            </a:r>
            <a:r>
              <a:rPr b="1" lang="es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Business</a:t>
            </a:r>
            <a:r>
              <a:rPr lang="es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undergrad.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🎯</a:t>
            </a:r>
            <a:r>
              <a:rPr b="1" lang="es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Huge impact</a:t>
            </a:r>
            <a:r>
              <a:rPr lang="es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of accurate </a:t>
            </a:r>
            <a:r>
              <a:rPr b="1" lang="es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demand estimates</a:t>
            </a:r>
            <a:r>
              <a:rPr lang="es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on local businesses (to prevent unnecessary costs).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C58AF9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🤝</a:t>
            </a:r>
            <a:r>
              <a:rPr lang="es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Prof. Gardos’ friend owns a </a:t>
            </a:r>
            <a:r>
              <a:rPr b="1" lang="es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café in Connecticut </a:t>
            </a:r>
            <a:r>
              <a:rPr lang="es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and has collected </a:t>
            </a:r>
            <a:r>
              <a:rPr b="1" lang="es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sales data since 2000</a:t>
            </a:r>
            <a:r>
              <a:rPr lang="es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25" y="4524751"/>
            <a:ext cx="821826" cy="36845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>
            <p:ph idx="1" type="subTitle"/>
          </p:nvPr>
        </p:nvSpPr>
        <p:spPr>
          <a:xfrm>
            <a:off x="1109275" y="4524750"/>
            <a:ext cx="39732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Faculty of Computing and Data Sciences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1109275" y="295275"/>
            <a:ext cx="67818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59595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2. Data (Before)</a:t>
            </a:r>
            <a:endParaRPr b="1" sz="2400">
              <a:solidFill>
                <a:srgbClr val="59595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6163775" y="4483825"/>
            <a:ext cx="25266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Carmen Pelayo Fernández</a:t>
            </a:r>
            <a:endParaRPr b="1"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76350"/>
            <a:ext cx="8839204" cy="3297437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/>
          <p:nvPr/>
        </p:nvSpPr>
        <p:spPr>
          <a:xfrm>
            <a:off x="5582675" y="876350"/>
            <a:ext cx="652200" cy="3113400"/>
          </a:xfrm>
          <a:prstGeom prst="rect">
            <a:avLst/>
          </a:prstGeom>
          <a:noFill/>
          <a:ln cap="flat" cmpd="sng" w="2857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5114675" y="4047225"/>
            <a:ext cx="1588200" cy="9276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40 different ‘Weather’ values → Simplified into 7 categories + Encoded  </a:t>
            </a:r>
            <a:endParaRPr b="1"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589025" y="915100"/>
            <a:ext cx="1588200" cy="30084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972275" y="3989750"/>
            <a:ext cx="821700" cy="368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Dropped</a:t>
            </a:r>
            <a:endParaRPr b="1"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228825" y="252450"/>
            <a:ext cx="1501500" cy="368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23 years of data</a:t>
            </a:r>
            <a:endParaRPr b="1"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5" name="Google Shape;85;p15"/>
          <p:cNvCxnSpPr>
            <a:stCxn id="84" idx="3"/>
          </p:cNvCxnSpPr>
          <p:nvPr/>
        </p:nvCxnSpPr>
        <p:spPr>
          <a:xfrm>
            <a:off x="1730325" y="436650"/>
            <a:ext cx="773100" cy="499500"/>
          </a:xfrm>
          <a:prstGeom prst="straightConnector1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" name="Google Shape;86;p15"/>
          <p:cNvSpPr/>
          <p:nvPr/>
        </p:nvSpPr>
        <p:spPr>
          <a:xfrm>
            <a:off x="6321550" y="862600"/>
            <a:ext cx="1120500" cy="3113400"/>
          </a:xfrm>
          <a:prstGeom prst="rect">
            <a:avLst/>
          </a:prstGeom>
          <a:noFill/>
          <a:ln cap="flat" cmpd="sng" w="2857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 txBox="1"/>
          <p:nvPr/>
        </p:nvSpPr>
        <p:spPr>
          <a:xfrm>
            <a:off x="6131050" y="69575"/>
            <a:ext cx="1501500" cy="7218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Only 22% of observations have non-blank notes</a:t>
            </a:r>
            <a:endParaRPr b="1"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7368425" y="502200"/>
            <a:ext cx="875100" cy="368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Revenue</a:t>
            </a:r>
            <a:endParaRPr b="1"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3192600" y="4047325"/>
            <a:ext cx="2758800" cy="5349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Dependent variables → ‘Breakfast’ + ‘Lunch’ + ‘Dinner’ = ‘Total’</a:t>
            </a:r>
            <a:endParaRPr b="1"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5"/>
          <p:cNvSpPr/>
          <p:nvPr/>
        </p:nvSpPr>
        <p:spPr>
          <a:xfrm rot="-5400000">
            <a:off x="4624900" y="3023775"/>
            <a:ext cx="143100" cy="1903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5"/>
          <p:cNvSpPr txBox="1"/>
          <p:nvPr/>
        </p:nvSpPr>
        <p:spPr>
          <a:xfrm>
            <a:off x="6047675" y="4047325"/>
            <a:ext cx="2758800" cy="5349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Dependent variables → </a:t>
            </a:r>
            <a:endParaRPr b="1"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‘Total’ x ‘Avg Spend’ = ‘Revenue’</a:t>
            </a:r>
            <a:endParaRPr b="1"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5"/>
          <p:cNvSpPr/>
          <p:nvPr/>
        </p:nvSpPr>
        <p:spPr>
          <a:xfrm rot="-5400000">
            <a:off x="7022225" y="2181375"/>
            <a:ext cx="144900" cy="3586800"/>
          </a:xfrm>
          <a:prstGeom prst="leftBrace">
            <a:avLst>
              <a:gd fmla="val 0" name="adj1"/>
              <a:gd fmla="val 50000" name="adj2"/>
            </a:avLst>
          </a:prstGeom>
          <a:noFill/>
          <a:ln cap="flat" cmpd="sng" w="2857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5"/>
          <p:cNvSpPr/>
          <p:nvPr/>
        </p:nvSpPr>
        <p:spPr>
          <a:xfrm>
            <a:off x="4996150" y="876300"/>
            <a:ext cx="652200" cy="31134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5"/>
          <p:cNvSpPr txBox="1"/>
          <p:nvPr/>
        </p:nvSpPr>
        <p:spPr>
          <a:xfrm>
            <a:off x="4737400" y="4101788"/>
            <a:ext cx="1169700" cy="368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Target variable</a:t>
            </a:r>
            <a:endParaRPr b="1"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5"/>
          <p:cNvSpPr/>
          <p:nvPr/>
        </p:nvSpPr>
        <p:spPr>
          <a:xfrm>
            <a:off x="2870975" y="915050"/>
            <a:ext cx="773100" cy="3008400"/>
          </a:xfrm>
          <a:prstGeom prst="rect">
            <a:avLst/>
          </a:prstGeom>
          <a:noFill/>
          <a:ln cap="flat" cmpd="sng" w="2857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5"/>
          <p:cNvSpPr txBox="1"/>
          <p:nvPr/>
        </p:nvSpPr>
        <p:spPr>
          <a:xfrm>
            <a:off x="2828138" y="3989750"/>
            <a:ext cx="875100" cy="3684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Encoded  </a:t>
            </a:r>
            <a:endParaRPr b="1"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25" y="4524751"/>
            <a:ext cx="821826" cy="36845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/>
          <p:nvPr>
            <p:ph idx="1" type="subTitle"/>
          </p:nvPr>
        </p:nvSpPr>
        <p:spPr>
          <a:xfrm>
            <a:off x="1109275" y="4524750"/>
            <a:ext cx="39732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Faculty of Computing and Data Sciences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1109275" y="295275"/>
            <a:ext cx="67818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59595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2. Data (Before)</a:t>
            </a:r>
            <a:endParaRPr b="1" sz="2400">
              <a:solidFill>
                <a:srgbClr val="59595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6163775" y="4483825"/>
            <a:ext cx="25266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Carmen Pelayo Fernández</a:t>
            </a:r>
            <a:endParaRPr b="1"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8538" y="971175"/>
            <a:ext cx="6806917" cy="33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/>
          <p:nvPr/>
        </p:nvSpPr>
        <p:spPr>
          <a:xfrm>
            <a:off x="7110450" y="1167550"/>
            <a:ext cx="1020300" cy="28119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 txBox="1"/>
          <p:nvPr/>
        </p:nvSpPr>
        <p:spPr>
          <a:xfrm>
            <a:off x="7054950" y="639700"/>
            <a:ext cx="11313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⚠️</a:t>
            </a:r>
            <a:r>
              <a:rPr b="1" lang="es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Outliers?</a:t>
            </a:r>
            <a:endParaRPr b="1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3712" y="971175"/>
            <a:ext cx="6833935" cy="33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/>
          <p:nvPr/>
        </p:nvSpPr>
        <p:spPr>
          <a:xfrm>
            <a:off x="354400" y="335175"/>
            <a:ext cx="1980600" cy="6360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314 duplicates </a:t>
            </a:r>
            <a:r>
              <a:rPr lang="e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 2022 &amp; 2023! → Dropped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354400" y="1090000"/>
            <a:ext cx="1980600" cy="6360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Missing values </a:t>
            </a:r>
            <a:r>
              <a:rPr lang="e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Spline interpolation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1109275" y="295275"/>
            <a:ext cx="6781800" cy="52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59595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2. Data (After)</a:t>
            </a:r>
            <a:endParaRPr b="1" sz="2400">
              <a:solidFill>
                <a:srgbClr val="59595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25" y="4524751"/>
            <a:ext cx="821826" cy="36845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/>
          <p:nvPr>
            <p:ph idx="1" type="subTitle"/>
          </p:nvPr>
        </p:nvSpPr>
        <p:spPr>
          <a:xfrm>
            <a:off x="1109275" y="4524750"/>
            <a:ext cx="39732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Faculty of Computing and Data Sciences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1109275" y="295275"/>
            <a:ext cx="67818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59595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2. Data (After)</a:t>
            </a:r>
            <a:endParaRPr b="1" sz="2400">
              <a:solidFill>
                <a:srgbClr val="59595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6163775" y="4483825"/>
            <a:ext cx="25266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Carmen Pelayo Fernández</a:t>
            </a:r>
            <a:endParaRPr b="1"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63" y="1019075"/>
            <a:ext cx="8084874" cy="270417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/>
          <p:nvPr/>
        </p:nvSpPr>
        <p:spPr>
          <a:xfrm>
            <a:off x="2785675" y="3879150"/>
            <a:ext cx="3429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…can I get more from it?</a:t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25" y="4524751"/>
            <a:ext cx="821826" cy="36845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>
            <p:ph idx="1" type="subTitle"/>
          </p:nvPr>
        </p:nvSpPr>
        <p:spPr>
          <a:xfrm>
            <a:off x="1109275" y="4524750"/>
            <a:ext cx="39732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Faculty of Computing and Data Sciences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6163775" y="4483825"/>
            <a:ext cx="25266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Carmen Pelayo Fernández</a:t>
            </a:r>
            <a:endParaRPr b="1"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1109275" y="295275"/>
            <a:ext cx="67818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59595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2. Data (Extra I) → Numerical Weather Data</a:t>
            </a:r>
            <a:endParaRPr b="1" sz="2400">
              <a:solidFill>
                <a:srgbClr val="59595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625" y="3327400"/>
            <a:ext cx="1599427" cy="730026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1" name="Google Shape;13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4225" y="1086100"/>
            <a:ext cx="4983074" cy="2971325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32" name="Google Shape;132;p18"/>
          <p:cNvCxnSpPr>
            <a:stCxn id="130" idx="3"/>
          </p:cNvCxnSpPr>
          <p:nvPr/>
        </p:nvCxnSpPr>
        <p:spPr>
          <a:xfrm>
            <a:off x="2505052" y="3692413"/>
            <a:ext cx="1546500" cy="528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" name="Google Shape;133;p18"/>
          <p:cNvSpPr txBox="1"/>
          <p:nvPr/>
        </p:nvSpPr>
        <p:spPr>
          <a:xfrm>
            <a:off x="7268425" y="938650"/>
            <a:ext cx="6897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>
                <a:solidFill>
                  <a:srgbClr val="C58AF9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📍</a:t>
            </a:r>
            <a:endParaRPr sz="2900">
              <a:solidFill>
                <a:schemeClr val="dk2"/>
              </a:solidFill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361200" y="3450538"/>
            <a:ext cx="8217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API</a:t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568000" y="1320829"/>
            <a:ext cx="2526600" cy="17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2"/>
                </a:solidFill>
                <a:highlight>
                  <a:srgbClr val="EFEFEF"/>
                </a:highlight>
                <a:latin typeface="Calibri"/>
                <a:ea typeface="Calibri"/>
                <a:cs typeface="Calibri"/>
                <a:sym typeface="Calibri"/>
              </a:rPr>
              <a:t>Numerical Weather Data</a:t>
            </a:r>
            <a:endParaRPr b="1" sz="1600">
              <a:solidFill>
                <a:schemeClr val="dk2"/>
              </a:solidFill>
              <a:highlight>
                <a:srgbClr val="EFEFE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s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Temperature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s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Rain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s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Wind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C58AF9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⚠️</a:t>
            </a:r>
            <a:r>
              <a:rPr lang="es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(Only after 01/01/2006)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25" y="4524751"/>
            <a:ext cx="821826" cy="36845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 txBox="1"/>
          <p:nvPr>
            <p:ph idx="1" type="subTitle"/>
          </p:nvPr>
        </p:nvSpPr>
        <p:spPr>
          <a:xfrm>
            <a:off x="1109275" y="4524750"/>
            <a:ext cx="39732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Faculty of Computing and Data Sciences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6163775" y="4483825"/>
            <a:ext cx="25266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Carmen Pelayo Fernández</a:t>
            </a:r>
            <a:endParaRPr b="1"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1109275" y="295275"/>
            <a:ext cx="67818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59595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2. Data (Extra I) → Numerical Weather Data</a:t>
            </a:r>
            <a:endParaRPr b="1" sz="2400">
              <a:solidFill>
                <a:srgbClr val="59595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0963" y="971175"/>
            <a:ext cx="5758434" cy="336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25" y="4524751"/>
            <a:ext cx="821826" cy="36845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 txBox="1"/>
          <p:nvPr>
            <p:ph idx="1" type="subTitle"/>
          </p:nvPr>
        </p:nvSpPr>
        <p:spPr>
          <a:xfrm>
            <a:off x="1109275" y="4524750"/>
            <a:ext cx="39732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Faculty of Computing and Data Sciences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6163775" y="4483825"/>
            <a:ext cx="25266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Carmen Pelayo Fernández</a:t>
            </a:r>
            <a:endParaRPr b="1"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0"/>
          <p:cNvSpPr txBox="1"/>
          <p:nvPr/>
        </p:nvSpPr>
        <p:spPr>
          <a:xfrm>
            <a:off x="1109275" y="295275"/>
            <a:ext cx="67818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59595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2. Data (Extra II) → Sentiment Scores on ‘Notes’</a:t>
            </a:r>
            <a:endParaRPr b="1" sz="2400">
              <a:solidFill>
                <a:srgbClr val="59595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0"/>
          <p:cNvSpPr txBox="1"/>
          <p:nvPr/>
        </p:nvSpPr>
        <p:spPr>
          <a:xfrm>
            <a:off x="451100" y="2662600"/>
            <a:ext cx="14622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Transformers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447600" y="3112900"/>
            <a:ext cx="8248800" cy="1221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</a:pPr>
            <a:r>
              <a:rPr b="1" lang="e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bert-base-multilingual-uncased-sentiment</a:t>
            </a:r>
            <a:r>
              <a:rPr b="1" lang="e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→ </a:t>
            </a:r>
            <a:r>
              <a:rPr lang="e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pre-trained on </a:t>
            </a:r>
            <a:r>
              <a:rPr b="1" lang="e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150k product reviews.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</a:pPr>
            <a:r>
              <a:rPr b="1" lang="e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bertweet-sentiment-analysis</a:t>
            </a:r>
            <a:r>
              <a:rPr lang="e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→ pre-trained with </a:t>
            </a:r>
            <a:r>
              <a:rPr b="1" lang="e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~40k tweets</a:t>
            </a:r>
            <a:r>
              <a:rPr lang="e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</a:pPr>
            <a:r>
              <a:rPr b="1" lang="e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roberta-targeted-sentiment-classification-newsarticles</a:t>
            </a:r>
            <a:r>
              <a:rPr b="1" lang="es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lang="e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pre-trained on </a:t>
            </a:r>
            <a:r>
              <a:rPr b="1" lang="e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10k sentences</a:t>
            </a:r>
            <a:r>
              <a:rPr lang="e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sampled from </a:t>
            </a:r>
            <a:r>
              <a:rPr b="1" lang="e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news articles</a:t>
            </a:r>
            <a:r>
              <a:rPr lang="e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, each labeled and agreed by &gt; 5 annotators.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474500" y="925625"/>
            <a:ext cx="8225400" cy="11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Valence Aware Dictionary and sEntiment Reasoner (VADER)</a:t>
            </a:r>
            <a:endParaRPr b="1"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0"/>
          <p:cNvSpPr txBox="1"/>
          <p:nvPr/>
        </p:nvSpPr>
        <p:spPr>
          <a:xfrm>
            <a:off x="451100" y="1403775"/>
            <a:ext cx="8248800" cy="1089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</a:pPr>
            <a:r>
              <a:rPr b="1" lang="e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Sentiment lexicon</a:t>
            </a:r>
            <a:r>
              <a:rPr lang="e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(i.e., words labeled according to their semantic +/- orientation) + 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set of </a:t>
            </a:r>
            <a:r>
              <a:rPr b="1" lang="e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rule-based modeling</a:t>
            </a:r>
            <a:r>
              <a:rPr lang="e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for text analysis.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</a:pPr>
            <a:r>
              <a:rPr lang="e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Classifies text by</a:t>
            </a:r>
            <a:r>
              <a:rPr b="1" lang="e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grading each word one by one</a:t>
            </a:r>
            <a:r>
              <a:rPr lang="e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in either pos(0,1]/neg[-1,0)/neutral(=0) + 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aggregates grades</a:t>
            </a:r>
            <a:r>
              <a:rPr lang="es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to get final score.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99502" y="1501284"/>
            <a:ext cx="821825" cy="893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7725876" y="3273187"/>
            <a:ext cx="821824" cy="82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25" y="4524751"/>
            <a:ext cx="821826" cy="36845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 txBox="1"/>
          <p:nvPr>
            <p:ph idx="1" type="subTitle"/>
          </p:nvPr>
        </p:nvSpPr>
        <p:spPr>
          <a:xfrm>
            <a:off x="1109275" y="4524750"/>
            <a:ext cx="39732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libri"/>
                <a:ea typeface="Calibri"/>
                <a:cs typeface="Calibri"/>
                <a:sym typeface="Calibri"/>
              </a:rPr>
              <a:t>Faculty of Computing and Data Sciences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1"/>
          <p:cNvSpPr txBox="1"/>
          <p:nvPr/>
        </p:nvSpPr>
        <p:spPr>
          <a:xfrm>
            <a:off x="6163775" y="4483825"/>
            <a:ext cx="25266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Carmen Pelayo Fernández</a:t>
            </a:r>
            <a:endParaRPr b="1"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21"/>
          <p:cNvPicPr preferRelativeResize="0"/>
          <p:nvPr/>
        </p:nvPicPr>
        <p:blipFill rotWithShape="1">
          <a:blip r:embed="rId4">
            <a:alphaModFix/>
          </a:blip>
          <a:srcRect b="0" l="0" r="0" t="1970"/>
          <a:stretch/>
        </p:blipFill>
        <p:spPr>
          <a:xfrm>
            <a:off x="675713" y="924650"/>
            <a:ext cx="7792575" cy="32942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/>
          <p:nvPr/>
        </p:nvSpPr>
        <p:spPr>
          <a:xfrm>
            <a:off x="1109275" y="295275"/>
            <a:ext cx="67818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59595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2. Data (Extra II) → Sentiment Scores on ‘Notes’</a:t>
            </a:r>
            <a:endParaRPr b="1" sz="2400">
              <a:solidFill>
                <a:srgbClr val="59595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